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59" r:id="rId8"/>
    <p:sldId id="260" r:id="rId9"/>
    <p:sldId id="261" r:id="rId10"/>
    <p:sldId id="262" r:id="rId11"/>
    <p:sldId id="268" r:id="rId12"/>
    <p:sldId id="263" r:id="rId13"/>
    <p:sldId id="264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23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10A-FE44-8CCC-7B19825E7E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10A-FE44-8CCC-7B19825E7E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10A-FE44-8CCC-7B19825E7E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10A-FE44-8CCC-7B19825E7E24}"/>
              </c:ext>
            </c:extLst>
          </c:dPt>
          <c:dLbls>
            <c:dLbl>
              <c:idx val="0"/>
              <c:layout>
                <c:manualLayout>
                  <c:x val="-0.26223481534505166"/>
                  <c:y val="-8.52199313782939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F5DFCBD-AE88-4668-BE61-5E5F7D72A3B8}" type="VALUE">
                      <a:rPr lang="en-US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baseline="0" dirty="0"/>
                      <a:t> </a:t>
                    </a:r>
                    <a:fld id="{11C92A48-FC6D-4176-B549-928603B2BD48}" type="PERCENTAGE">
                      <a:rPr lang="en-US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12457912457912"/>
                      <c:h val="0.14506245680443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10A-FE44-8CCC-7B19825E7E24}"/>
                </c:ext>
              </c:extLst>
            </c:dLbl>
            <c:dLbl>
              <c:idx val="1"/>
              <c:layout>
                <c:manualLayout>
                  <c:x val="0.20846469948832153"/>
                  <c:y val="-4.326866806273970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33C27ED-E4B6-4B6A-ACB6-4DA458548C7A}" type="VALUE">
                      <a:rPr lang="en-US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baseline="0" dirty="0"/>
                      <a:t> </a:t>
                    </a:r>
                    <a:fld id="{7A65518A-21C4-47BB-8862-78CB99DD8561}" type="PERCENTAGE">
                      <a:rPr lang="en-US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24915824915825"/>
                      <c:h val="0.120694498328972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10A-FE44-8CCC-7B19825E7E24}"/>
                </c:ext>
              </c:extLst>
            </c:dLbl>
            <c:dLbl>
              <c:idx val="2"/>
              <c:layout>
                <c:manualLayout>
                  <c:x val="0.13780205599300088"/>
                  <c:y val="0.1313245479731700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21ACAA9-99A0-4B09-9C3E-F47EF4AA3A36}" type="VALUE">
                      <a:rPr lang="en-US" sz="1600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baseline="0" dirty="0"/>
                      <a:t> </a:t>
                    </a:r>
                    <a:fld id="{D035C5B7-CAB3-4015-9716-3D6EAEB5EE00}" type="PERCENTAGE">
                      <a:rPr lang="en-US" sz="1600" baseline="0" dirty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106933508311462"/>
                      <c:h val="0.189745552639253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10A-FE44-8CCC-7B19825E7E24}"/>
                </c:ext>
              </c:extLst>
            </c:dLbl>
            <c:dLbl>
              <c:idx val="3"/>
              <c:layout>
                <c:manualLayout>
                  <c:x val="8.6470744187279555E-2"/>
                  <c:y val="0.1479173454198407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43EA6E6-40D7-4241-9B07-6CD0BE596C31}" type="VALUE">
                      <a:rPr lang="en-US" sz="1600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baseline="0" dirty="0"/>
                      <a:t> </a:t>
                    </a:r>
                    <a:fld id="{73A29A58-021F-4AC1-A5CE-C4B074D0FFE9}" type="PERCENTAGE">
                      <a:rPr lang="en-US" sz="1600" baseline="0" dirty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423063973063973"/>
                      <c:h val="0.1328784775667039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10A-FE44-8CCC-7B19825E7E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Sheet1!$C$6:$C$9</c:f>
              <c:strCache>
                <c:ptCount val="4"/>
                <c:pt idx="0">
                  <c:v>Offertory</c:v>
                </c:pt>
                <c:pt idx="1">
                  <c:v>Gift Aid</c:v>
                </c:pt>
                <c:pt idx="2">
                  <c:v>Rent</c:v>
                </c:pt>
                <c:pt idx="3">
                  <c:v>Other</c:v>
                </c:pt>
              </c:strCache>
            </c:strRef>
          </c:cat>
          <c:val>
            <c:numRef>
              <c:f>Sheet1!$D$6:$D$9</c:f>
              <c:numCache>
                <c:formatCode>_-"£"* #,##0_-;\-"£"* #,##0_-;_-"£"* "-"??_-;_-@_-</c:formatCode>
                <c:ptCount val="4"/>
                <c:pt idx="0">
                  <c:v>91000</c:v>
                </c:pt>
                <c:pt idx="1">
                  <c:v>18000</c:v>
                </c:pt>
                <c:pt idx="2">
                  <c:v>18000</c:v>
                </c:pt>
                <c:pt idx="3">
                  <c:v>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0A-FE44-8CCC-7B19825E7E2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1552877859964479"/>
          <c:y val="0.32204540422221883"/>
          <c:w val="0.16801662292213473"/>
          <c:h val="0.33738480606590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04C-8B41-9D8D-EFA5FDF19E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04C-8B41-9D8D-EFA5FDF19EB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04C-8B41-9D8D-EFA5FDF19EB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04C-8B41-9D8D-EFA5FDF19EB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04C-8B41-9D8D-EFA5FDF19EBF}"/>
              </c:ext>
            </c:extLst>
          </c:dPt>
          <c:dLbls>
            <c:dLbl>
              <c:idx val="0"/>
              <c:layout>
                <c:manualLayout>
                  <c:x val="-0.18113156463550165"/>
                  <c:y val="0.178798579947437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C295F6-D423-4D30-B0E0-FEA1A7A2B892}" type="VALUE">
                      <a:rPr lang="en-US" sz="1600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baseline="0" dirty="0"/>
                      <a:t> </a:t>
                    </a:r>
                    <a:fld id="{9B936D89-DA7E-477F-8E3C-EA03507D1325}" type="PERCENTAGE">
                      <a:rPr lang="en-US" sz="1600" baseline="0" dirty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1507507507507508"/>
                      <c:h val="0.208999143806974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04C-8B41-9D8D-EFA5FDF19EBF}"/>
                </c:ext>
              </c:extLst>
            </c:dLbl>
            <c:dLbl>
              <c:idx val="1"/>
              <c:layout>
                <c:manualLayout>
                  <c:x val="-3.0366564399044765E-2"/>
                  <c:y val="-8.86495764820611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9D77E99-EE30-49E4-9701-1FC668A01483}" type="VALUE">
                      <a:rPr lang="en-US" sz="1600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baseline="0" dirty="0"/>
                      <a:t> </a:t>
                    </a:r>
                    <a:fld id="{C7FBEAE4-CA7A-4D19-9CE1-A6D2C792C5F2}" type="PERCENTAGE">
                      <a:rPr lang="en-US" sz="1600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889219928590008"/>
                      <c:h val="0.192382970103827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04C-8B41-9D8D-EFA5FDF19EBF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EC2D074-63EB-4F7A-8BAC-88333DC4A023}" type="VALUE">
                      <a:rPr lang="en-US" sz="1600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baseline="0" dirty="0"/>
                      <a:t> </a:t>
                    </a:r>
                    <a:fld id="{03C592D3-2A71-4B3F-B752-8C874E86B4BE}" type="PERCENTAGE">
                      <a:rPr lang="en-US" sz="1600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04C-8B41-9D8D-EFA5FDF19EBF}"/>
                </c:ext>
              </c:extLst>
            </c:dLbl>
            <c:dLbl>
              <c:idx val="3"/>
              <c:layout>
                <c:manualLayout>
                  <c:x val="8.0868860986971172E-2"/>
                  <c:y val="0.141003668505882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556BAC6-E131-48BF-917B-4747BBC5EC44}" type="VALUE">
                      <a:rPr lang="en-US" sz="1600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baseline="0" dirty="0"/>
                      <a:t> </a:t>
                    </a:r>
                    <a:fld id="{E12E2FC8-5C5D-449A-81C9-E2ADABD29A30}" type="PERCENTAGE">
                      <a:rPr lang="en-US" sz="1600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369605826298738E-2"/>
                      <c:h val="0.248301491702206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04C-8B41-9D8D-EFA5FDF19EBF}"/>
                </c:ext>
              </c:extLst>
            </c:dLbl>
            <c:dLbl>
              <c:idx val="4"/>
              <c:layout>
                <c:manualLayout>
                  <c:x val="8.1143263342082286E-2"/>
                  <c:y val="0.140487204724409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A6D19AB-307F-46A3-BF0B-BC8EBBCD5F93}" type="VALUE">
                      <a:rPr lang="en-US" sz="1600" smtClean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baseline="0" dirty="0"/>
                      <a:t> </a:t>
                    </a:r>
                    <a:fld id="{EB4772D1-3E74-4A39-9F53-57053B817A7C}" type="PERCENTAGE">
                      <a:rPr lang="en-US" sz="1600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84711286089239"/>
                      <c:h val="0.14344925634295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04C-8B41-9D8D-EFA5FDF19E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Sheet1!$C$13:$C$17</c:f>
              <c:strCache>
                <c:ptCount val="5"/>
                <c:pt idx="0">
                  <c:v>Personnel</c:v>
                </c:pt>
                <c:pt idx="1">
                  <c:v>Buildings </c:v>
                </c:pt>
                <c:pt idx="2">
                  <c:v>Diocesian Levy</c:v>
                </c:pt>
                <c:pt idx="3">
                  <c:v>Office </c:v>
                </c:pt>
                <c:pt idx="4">
                  <c:v>Other</c:v>
                </c:pt>
              </c:strCache>
            </c:strRef>
          </c:cat>
          <c:val>
            <c:numRef>
              <c:f>Sheet1!$D$13:$D$17</c:f>
              <c:numCache>
                <c:formatCode>_-"£"* #,##0_-;\-"£"* #,##0_-;_-"£"* "-"??_-;_-@_-</c:formatCode>
                <c:ptCount val="5"/>
                <c:pt idx="0">
                  <c:v>48000</c:v>
                </c:pt>
                <c:pt idx="1">
                  <c:v>40000</c:v>
                </c:pt>
                <c:pt idx="2">
                  <c:v>33000</c:v>
                </c:pt>
                <c:pt idx="3">
                  <c:v>6000</c:v>
                </c:pt>
                <c:pt idx="4">
                  <c:v>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04C-8B41-9D8D-EFA5FDF19EB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0829904707857458"/>
          <c:y val="0.33798780301751979"/>
          <c:w val="0.1744892284504041"/>
          <c:h val="0.418344588099100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2C85B-7ED4-044B-822B-A8D763E47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A8716-B9A4-A440-8203-BDE9438A19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Catholic Parish of </a:t>
            </a:r>
            <a:r>
              <a:rPr lang="en-US" dirty="0" err="1"/>
              <a:t>Cranleigh</a:t>
            </a:r>
            <a:r>
              <a:rPr lang="en-US" dirty="0"/>
              <a:t> and </a:t>
            </a:r>
            <a:r>
              <a:rPr lang="en-US" dirty="0" err="1"/>
              <a:t>Bramley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4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B2E3B-168A-7846-BE11-3EBC3CADF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AGM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AE4FA-3EDA-B34E-AEBC-C73836ECA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Welcome and Prayer</a:t>
            </a:r>
          </a:p>
          <a:p>
            <a:pPr lvl="0"/>
            <a:r>
              <a:rPr lang="en-GB" dirty="0"/>
              <a:t>Parish Priest’s Report</a:t>
            </a:r>
          </a:p>
          <a:p>
            <a:pPr lvl="0"/>
            <a:r>
              <a:rPr lang="en-GB" dirty="0"/>
              <a:t>Pastoral Group Reports</a:t>
            </a:r>
          </a:p>
          <a:p>
            <a:pPr lvl="0"/>
            <a:r>
              <a:rPr lang="en-GB" dirty="0"/>
              <a:t>Financial Report</a:t>
            </a:r>
          </a:p>
          <a:p>
            <a:pPr lvl="0"/>
            <a:r>
              <a:rPr lang="en-GB" dirty="0"/>
              <a:t>Any Other Business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91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551C-FF28-3445-8422-BC3F2D043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Priest’s </a:t>
            </a:r>
            <a:r>
              <a:rPr lang="en-US" dirty="0" err="1"/>
              <a:t>REport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70371-6D69-1845-91FB-DBCF0CF94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 David</a:t>
            </a:r>
          </a:p>
        </p:txBody>
      </p:sp>
    </p:spTree>
    <p:extLst>
      <p:ext uri="{BB962C8B-B14F-4D97-AF65-F5344CB8AC3E}">
        <p14:creationId xmlns:p14="http://schemas.microsoft.com/office/powerpoint/2010/main" val="26973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F38B0-656D-D84A-AEE1-8F90499FA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15267-CAB2-4546-B8F3-771985E8C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Chris Houston</a:t>
            </a:r>
          </a:p>
          <a:p>
            <a:r>
              <a:rPr lang="en-US" dirty="0"/>
              <a:t>Christina Wylie</a:t>
            </a:r>
          </a:p>
          <a:p>
            <a:r>
              <a:rPr lang="en-US" dirty="0"/>
              <a:t>Jane Harding</a:t>
            </a:r>
          </a:p>
          <a:p>
            <a:r>
              <a:rPr lang="en-US" dirty="0"/>
              <a:t>Bridget </a:t>
            </a:r>
            <a:r>
              <a:rPr lang="en-US" dirty="0" err="1"/>
              <a:t>Eacott</a:t>
            </a:r>
            <a:endParaRPr lang="en-US" dirty="0"/>
          </a:p>
          <a:p>
            <a:r>
              <a:rPr lang="en-US" dirty="0"/>
              <a:t>Lucy Hall</a:t>
            </a:r>
          </a:p>
          <a:p>
            <a:r>
              <a:rPr lang="en-US" dirty="0"/>
              <a:t>Trevor Keena</a:t>
            </a:r>
          </a:p>
        </p:txBody>
      </p:sp>
    </p:spTree>
    <p:extLst>
      <p:ext uri="{BB962C8B-B14F-4D97-AF65-F5344CB8AC3E}">
        <p14:creationId xmlns:p14="http://schemas.microsoft.com/office/powerpoint/2010/main" val="338254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DBE07-FA4A-F24C-A03E-39755CC2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Team			Liturgy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72625-4634-F646-A338-7C966FBAEE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John Federer (Chair)</a:t>
            </a:r>
          </a:p>
          <a:p>
            <a:r>
              <a:rPr lang="en-US" dirty="0"/>
              <a:t>Skip </a:t>
            </a:r>
            <a:r>
              <a:rPr lang="en-US" dirty="0" err="1"/>
              <a:t>Koblintz</a:t>
            </a:r>
            <a:r>
              <a:rPr lang="en-US" dirty="0"/>
              <a:t> (Book keeper)</a:t>
            </a:r>
          </a:p>
          <a:p>
            <a:r>
              <a:rPr lang="en-US" dirty="0"/>
              <a:t>Trish Ellis</a:t>
            </a:r>
          </a:p>
          <a:p>
            <a:r>
              <a:rPr lang="en-US" dirty="0"/>
              <a:t>Mike Giles</a:t>
            </a:r>
          </a:p>
          <a:p>
            <a:r>
              <a:rPr lang="en-US" dirty="0"/>
              <a:t>Jim Glynn</a:t>
            </a:r>
          </a:p>
          <a:p>
            <a:r>
              <a:rPr lang="en-US" dirty="0"/>
              <a:t>Nick Pickett</a:t>
            </a:r>
          </a:p>
          <a:p>
            <a:r>
              <a:rPr lang="en-US" dirty="0"/>
              <a:t>Fr David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56ED2-899D-D04E-B3B2-F2A6DDF584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Father David, (chair) </a:t>
            </a:r>
            <a:br>
              <a:rPr lang="en-GB" dirty="0"/>
            </a:br>
            <a:r>
              <a:rPr lang="en-GB" dirty="0"/>
              <a:t>Bridget </a:t>
            </a:r>
            <a:r>
              <a:rPr lang="en-GB" dirty="0" err="1"/>
              <a:t>Eacott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Marilyn Vincent, </a:t>
            </a:r>
            <a:br>
              <a:rPr lang="en-GB" dirty="0"/>
            </a:br>
            <a:r>
              <a:rPr lang="en-GB" dirty="0"/>
              <a:t>Jane Harding, </a:t>
            </a:r>
            <a:br>
              <a:rPr lang="en-GB" dirty="0"/>
            </a:br>
            <a:r>
              <a:rPr lang="en-GB" dirty="0"/>
              <a:t>Win </a:t>
            </a:r>
            <a:r>
              <a:rPr lang="en-GB" dirty="0" err="1"/>
              <a:t>Bracking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Mary </a:t>
            </a:r>
            <a:r>
              <a:rPr lang="en-GB" dirty="0" err="1"/>
              <a:t>Barnby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Clare </a:t>
            </a:r>
            <a:r>
              <a:rPr lang="en-GB" dirty="0" err="1"/>
              <a:t>Heylen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Charlotte Allan</a:t>
            </a:r>
            <a:br>
              <a:rPr lang="en-GB" dirty="0"/>
            </a:br>
            <a:r>
              <a:rPr lang="en-GB" dirty="0"/>
              <a:t>Pat O’Brien (Minutes)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36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831FF-E41B-6642-9E77-5001614AA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1BF13-F9AE-064A-8BAD-F05C9A3F91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Confirmation</a:t>
            </a:r>
          </a:p>
          <a:p>
            <a:r>
              <a:rPr lang="en-US" dirty="0"/>
              <a:t>Patrick Bergin</a:t>
            </a:r>
          </a:p>
          <a:p>
            <a:r>
              <a:rPr lang="en-US" dirty="0"/>
              <a:t>Anne-Marie Woodhouse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6E9CF3-F0EA-9941-83EB-568B23E7DA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Children’s Liturgy</a:t>
            </a:r>
          </a:p>
          <a:p>
            <a:r>
              <a:rPr lang="en-US" dirty="0"/>
              <a:t>Graeme Brand, Lucy Hall, Alison Williams, David Nugent, Emma Clyde, </a:t>
            </a:r>
            <a:r>
              <a:rPr lang="en-US" dirty="0" err="1"/>
              <a:t>Nunzia</a:t>
            </a:r>
            <a:r>
              <a:rPr lang="en-US" dirty="0"/>
              <a:t>, Rachael Fuller, Siobhan Murphy, Stephanie Singleton, Stephen Rockhill, Tim and Charlotte Allan and others….</a:t>
            </a:r>
          </a:p>
        </p:txBody>
      </p:sp>
    </p:spTree>
    <p:extLst>
      <p:ext uri="{BB962C8B-B14F-4D97-AF65-F5344CB8AC3E}">
        <p14:creationId xmlns:p14="http://schemas.microsoft.com/office/powerpoint/2010/main" val="605312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7105A-2514-C54B-880D-E45A5725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of the Parish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0C38B-61BB-9648-A400-8F76EBFDA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 Baptisms – (17 in 2017)</a:t>
            </a:r>
          </a:p>
          <a:p>
            <a:r>
              <a:rPr lang="en-US" dirty="0"/>
              <a:t>5 Marriages – (0 in 2017)</a:t>
            </a:r>
          </a:p>
          <a:p>
            <a:r>
              <a:rPr lang="en-US" dirty="0"/>
              <a:t>21 Confirmations – 13 from Parish</a:t>
            </a:r>
          </a:p>
          <a:p>
            <a:r>
              <a:rPr lang="en-US" dirty="0"/>
              <a:t>17 Funerals</a:t>
            </a:r>
          </a:p>
          <a:p>
            <a:r>
              <a:rPr lang="en-US" dirty="0"/>
              <a:t>7 Receptions</a:t>
            </a:r>
          </a:p>
          <a:p>
            <a:r>
              <a:rPr lang="en-US" dirty="0"/>
              <a:t>FHC - 32</a:t>
            </a:r>
          </a:p>
          <a:p>
            <a:r>
              <a:rPr lang="en-US" dirty="0"/>
              <a:t>6 – 125, 9 – 87, 11 - 106</a:t>
            </a:r>
          </a:p>
          <a:p>
            <a:r>
              <a:rPr lang="en-US" dirty="0"/>
              <a:t>St Cuthbert Mayne, St Joseph’s Special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E6777-F94B-F447-AA25-BEFAD48E3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Baptisms</a:t>
            </a:r>
          </a:p>
          <a:p>
            <a:r>
              <a:rPr lang="en-US" dirty="0"/>
              <a:t>Marriages</a:t>
            </a:r>
          </a:p>
          <a:p>
            <a:r>
              <a:rPr lang="en-US" dirty="0"/>
              <a:t>Confirmations</a:t>
            </a:r>
          </a:p>
          <a:p>
            <a:r>
              <a:rPr lang="en-US" dirty="0"/>
              <a:t>Funerals</a:t>
            </a:r>
          </a:p>
          <a:p>
            <a:r>
              <a:rPr lang="en-US" dirty="0"/>
              <a:t>Receptions</a:t>
            </a:r>
          </a:p>
          <a:p>
            <a:r>
              <a:rPr lang="en-US" dirty="0" err="1"/>
              <a:t>Programmes</a:t>
            </a:r>
            <a:endParaRPr lang="en-US" dirty="0"/>
          </a:p>
          <a:p>
            <a:r>
              <a:rPr lang="en-US" dirty="0"/>
              <a:t>Worship</a:t>
            </a:r>
          </a:p>
          <a:p>
            <a:r>
              <a:rPr lang="en-US" dirty="0"/>
              <a:t>School</a:t>
            </a:r>
          </a:p>
        </p:txBody>
      </p:sp>
    </p:spTree>
    <p:extLst>
      <p:ext uri="{BB962C8B-B14F-4D97-AF65-F5344CB8AC3E}">
        <p14:creationId xmlns:p14="http://schemas.microsoft.com/office/powerpoint/2010/main" val="177980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C239-2C63-3E4D-98A8-143EB3F8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Pastoral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77E5B-204D-3D4C-9888-09780E436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Ash with Heath End – Fr Robin, </a:t>
            </a:r>
            <a:r>
              <a:rPr lang="en-US" dirty="0" err="1"/>
              <a:t>Dcn</a:t>
            </a:r>
            <a:r>
              <a:rPr lang="en-US" dirty="0"/>
              <a:t> John</a:t>
            </a:r>
          </a:p>
          <a:p>
            <a:r>
              <a:rPr lang="en-US" dirty="0" err="1"/>
              <a:t>Cranleigh</a:t>
            </a:r>
            <a:r>
              <a:rPr lang="en-US" dirty="0"/>
              <a:t> with </a:t>
            </a:r>
            <a:r>
              <a:rPr lang="en-US" dirty="0" err="1"/>
              <a:t>Bramley</a:t>
            </a:r>
            <a:r>
              <a:rPr lang="en-US" dirty="0"/>
              <a:t> – Fr David O</a:t>
            </a:r>
          </a:p>
          <a:p>
            <a:r>
              <a:rPr lang="en-US" dirty="0" err="1"/>
              <a:t>Farnham</a:t>
            </a:r>
            <a:r>
              <a:rPr lang="en-US" dirty="0"/>
              <a:t> – Fr Niven</a:t>
            </a:r>
          </a:p>
          <a:p>
            <a:r>
              <a:rPr lang="en-US" dirty="0" err="1"/>
              <a:t>Godalming</a:t>
            </a:r>
            <a:r>
              <a:rPr lang="en-US" dirty="0"/>
              <a:t> (+ Milford and Mass Centre)</a:t>
            </a:r>
            <a:br>
              <a:rPr lang="en-US" dirty="0"/>
            </a:br>
            <a:r>
              <a:rPr lang="en-US" dirty="0"/>
              <a:t>Fr David P</a:t>
            </a:r>
          </a:p>
          <a:p>
            <a:r>
              <a:rPr lang="en-US" dirty="0"/>
              <a:t>Guildford – St Jo’s, St Mary’s, St Pius X, St Edward the Confessor – </a:t>
            </a:r>
            <a:r>
              <a:rPr lang="en-US" dirty="0" err="1"/>
              <a:t>Frs</a:t>
            </a:r>
            <a:r>
              <a:rPr lang="en-US" dirty="0"/>
              <a:t> Tony, Roy and </a:t>
            </a:r>
            <a:r>
              <a:rPr lang="en-US" dirty="0" err="1"/>
              <a:t>Seb</a:t>
            </a:r>
            <a:endParaRPr lang="en-US" dirty="0"/>
          </a:p>
          <a:p>
            <a:r>
              <a:rPr lang="en-US" dirty="0" err="1"/>
              <a:t>Haslemere</a:t>
            </a:r>
            <a:r>
              <a:rPr lang="en-US" dirty="0"/>
              <a:t> with </a:t>
            </a:r>
            <a:r>
              <a:rPr lang="en-US" dirty="0" err="1"/>
              <a:t>Chiddingfold</a:t>
            </a:r>
            <a:r>
              <a:rPr lang="en-US" dirty="0"/>
              <a:t> and Hindhead</a:t>
            </a:r>
            <a:br>
              <a:rPr lang="en-US" dirty="0"/>
            </a:br>
            <a:r>
              <a:rPr lang="en-US" dirty="0"/>
              <a:t>Fr Irek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2532F-5D79-1046-847E-CAB7E3422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 Deanery</a:t>
            </a:r>
          </a:p>
          <a:p>
            <a:r>
              <a:rPr lang="en-US" dirty="0"/>
              <a:t>This year – Dorking to be </a:t>
            </a:r>
            <a:r>
              <a:rPr lang="en-US" dirty="0">
                <a:solidFill>
                  <a:srgbClr val="FFFF00"/>
                </a:solidFill>
              </a:rPr>
              <a:t>added</a:t>
            </a:r>
            <a:r>
              <a:rPr lang="en-US" dirty="0"/>
              <a:t> – Fr Tony Milner</a:t>
            </a:r>
          </a:p>
          <a:p>
            <a:r>
              <a:rPr lang="en-US" dirty="0"/>
              <a:t>By 2025 – </a:t>
            </a:r>
            <a:r>
              <a:rPr lang="en-US" dirty="0">
                <a:solidFill>
                  <a:srgbClr val="FFFF00"/>
                </a:solidFill>
              </a:rPr>
              <a:t>lose</a:t>
            </a:r>
            <a:r>
              <a:rPr lang="en-US" dirty="0"/>
              <a:t> Ash to Frimley (</a:t>
            </a:r>
            <a:r>
              <a:rPr lang="en-US" dirty="0" err="1"/>
              <a:t>Woking</a:t>
            </a:r>
            <a:r>
              <a:rPr lang="en-US" dirty="0"/>
              <a:t>), Heath End goes to </a:t>
            </a:r>
            <a:r>
              <a:rPr lang="en-US" dirty="0" err="1"/>
              <a:t>Farnham</a:t>
            </a:r>
            <a:r>
              <a:rPr lang="en-US" dirty="0"/>
              <a:t> Parish</a:t>
            </a:r>
          </a:p>
          <a:p>
            <a:r>
              <a:rPr lang="en-US" dirty="0"/>
              <a:t>By 2030…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8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3E530-EA20-ED4D-BB42-E3B8CB208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Pastoral </a:t>
            </a:r>
            <a:r>
              <a:rPr lang="en-US" dirty="0" err="1"/>
              <a:t>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80C1A-CF51-5744-8ABD-5CFEE43C9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Dorking</a:t>
            </a:r>
            <a:br>
              <a:rPr lang="en-US" dirty="0"/>
            </a:br>
            <a:r>
              <a:rPr lang="en-US" dirty="0"/>
              <a:t>serving </a:t>
            </a:r>
            <a:r>
              <a:rPr lang="en-US" dirty="0" err="1"/>
              <a:t>Cranleigh</a:t>
            </a:r>
            <a:r>
              <a:rPr lang="en-US" dirty="0"/>
              <a:t> and </a:t>
            </a:r>
            <a:r>
              <a:rPr lang="en-US" dirty="0" err="1"/>
              <a:t>Bramley</a:t>
            </a:r>
            <a:endParaRPr lang="en-US" dirty="0"/>
          </a:p>
          <a:p>
            <a:r>
              <a:rPr lang="en-US" dirty="0" err="1">
                <a:solidFill>
                  <a:srgbClr val="FFFF00"/>
                </a:solidFill>
              </a:rPr>
              <a:t>Farnham</a:t>
            </a:r>
            <a:br>
              <a:rPr lang="en-US" dirty="0"/>
            </a:br>
            <a:r>
              <a:rPr lang="en-US" dirty="0"/>
              <a:t>serving Heath End</a:t>
            </a:r>
          </a:p>
          <a:p>
            <a:r>
              <a:rPr lang="en-US" dirty="0" err="1">
                <a:solidFill>
                  <a:srgbClr val="FFFF00"/>
                </a:solidFill>
              </a:rPr>
              <a:t>Godalming</a:t>
            </a:r>
            <a:br>
              <a:rPr lang="en-US" dirty="0"/>
            </a:br>
            <a:r>
              <a:rPr lang="en-US" dirty="0"/>
              <a:t>serving </a:t>
            </a:r>
            <a:r>
              <a:rPr lang="en-US" dirty="0" err="1"/>
              <a:t>Hasl’re</a:t>
            </a:r>
            <a:r>
              <a:rPr lang="en-US" dirty="0"/>
              <a:t>, </a:t>
            </a:r>
            <a:r>
              <a:rPr lang="en-US" dirty="0" err="1"/>
              <a:t>Chiddingf’ld</a:t>
            </a:r>
            <a:r>
              <a:rPr lang="en-US" dirty="0"/>
              <a:t>, Hindhead</a:t>
            </a:r>
          </a:p>
          <a:p>
            <a:r>
              <a:rPr lang="en-US" dirty="0">
                <a:solidFill>
                  <a:srgbClr val="FFFF00"/>
                </a:solidFill>
              </a:rPr>
              <a:t>Guildford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E326E-9A38-CC44-9D6C-0F8CC8B0D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2030</a:t>
            </a:r>
          </a:p>
        </p:txBody>
      </p:sp>
    </p:spTree>
    <p:extLst>
      <p:ext uri="{BB962C8B-B14F-4D97-AF65-F5344CB8AC3E}">
        <p14:creationId xmlns:p14="http://schemas.microsoft.com/office/powerpoint/2010/main" val="1537816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1103-C65D-CF49-8751-416740ED0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3D174-E699-0D48-AC4B-189E9F9AF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Formation</a:t>
            </a:r>
            <a:br>
              <a:rPr lang="en-US" dirty="0"/>
            </a:br>
            <a:r>
              <a:rPr lang="en-US" dirty="0"/>
              <a:t>- recognition that lay people need re-evangelizing and </a:t>
            </a:r>
            <a:r>
              <a:rPr lang="en-US" dirty="0" err="1"/>
              <a:t>catechising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Prayer</a:t>
            </a:r>
            <a:br>
              <a:rPr lang="en-US" dirty="0"/>
            </a:br>
            <a:r>
              <a:rPr lang="en-US" dirty="0"/>
              <a:t>- Need to grow personal and public prayer and worship</a:t>
            </a:r>
          </a:p>
          <a:p>
            <a:r>
              <a:rPr lang="en-US" dirty="0">
                <a:solidFill>
                  <a:srgbClr val="FFFF00"/>
                </a:solidFill>
              </a:rPr>
              <a:t>Mission</a:t>
            </a:r>
            <a:br>
              <a:rPr lang="en-US" dirty="0"/>
            </a:br>
            <a:r>
              <a:rPr lang="en-US" dirty="0"/>
              <a:t>- need to reach the lapsed, the lost, those growing dispirited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CEDA6-CB65-984E-9624-E7A8EE7D4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Falling attendance – overall</a:t>
            </a:r>
          </a:p>
          <a:p>
            <a:r>
              <a:rPr lang="en-US" dirty="0"/>
              <a:t>Irregular attendance</a:t>
            </a:r>
          </a:p>
          <a:p>
            <a:r>
              <a:rPr lang="en-US" dirty="0"/>
              <a:t>Income not keeping pace with requirements</a:t>
            </a:r>
          </a:p>
          <a:p>
            <a:r>
              <a:rPr lang="en-US" dirty="0"/>
              <a:t>Collapse of Youth participation</a:t>
            </a:r>
          </a:p>
          <a:p>
            <a:r>
              <a:rPr lang="en-US" dirty="0"/>
              <a:t>Lack of confidence in parents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45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551C-FF28-3445-8422-BC3F2D043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</a:t>
            </a:r>
            <a:r>
              <a:rPr lang="en-US" dirty="0" err="1"/>
              <a:t>REport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70371-6D69-1845-91FB-DBCF0CF94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 Federer</a:t>
            </a:r>
          </a:p>
        </p:txBody>
      </p:sp>
    </p:spTree>
    <p:extLst>
      <p:ext uri="{BB962C8B-B14F-4D97-AF65-F5344CB8AC3E}">
        <p14:creationId xmlns:p14="http://schemas.microsoft.com/office/powerpoint/2010/main" val="1330870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673D0-7361-EA4C-BBAA-ED2B8738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2018 Financial Report 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4008D-58A9-1940-B1DF-C78ABE360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Expenditures of </a:t>
            </a:r>
            <a:r>
              <a:rPr lang="en-GB" b="1" dirty="0"/>
              <a:t>£140,000 </a:t>
            </a:r>
            <a:r>
              <a:rPr lang="en-GB" dirty="0"/>
              <a:t>equalled Parish income in 2018. </a:t>
            </a:r>
          </a:p>
          <a:p>
            <a:r>
              <a:rPr lang="en-GB" dirty="0"/>
              <a:t>Offertory giving in 2018 totalled </a:t>
            </a:r>
            <a:r>
              <a:rPr lang="en-GB" b="1" dirty="0"/>
              <a:t>£91,000 </a:t>
            </a:r>
            <a:r>
              <a:rPr lang="en-GB" dirty="0"/>
              <a:t>- 5% below plan and 5% below  2017.</a:t>
            </a:r>
          </a:p>
          <a:p>
            <a:r>
              <a:rPr lang="en-GB" dirty="0"/>
              <a:t>Personnel expenses, buildings costs and the Diocesan levy accounted for </a:t>
            </a:r>
            <a:r>
              <a:rPr lang="en-GB" b="1" dirty="0"/>
              <a:t>86%</a:t>
            </a:r>
            <a:r>
              <a:rPr lang="en-GB" dirty="0"/>
              <a:t> of all expenditures. </a:t>
            </a:r>
          </a:p>
          <a:p>
            <a:r>
              <a:rPr lang="en-GB" dirty="0"/>
              <a:t>Diocesan levy for Q4 2017 </a:t>
            </a:r>
            <a:r>
              <a:rPr lang="en-GB" b="1" dirty="0"/>
              <a:t>(£6,400</a:t>
            </a:r>
            <a:r>
              <a:rPr lang="en-GB" dirty="0"/>
              <a:t>) was charged in Q1 2018</a:t>
            </a:r>
          </a:p>
          <a:p>
            <a:r>
              <a:rPr lang="en-GB" dirty="0"/>
              <a:t>Income for the parish room in 2018 was </a:t>
            </a:r>
            <a:r>
              <a:rPr lang="en-GB" b="1" dirty="0"/>
              <a:t>£22,000 </a:t>
            </a:r>
            <a:r>
              <a:rPr lang="en-GB" dirty="0"/>
              <a:t>(</a:t>
            </a:r>
            <a:r>
              <a:rPr lang="en-GB" b="1" dirty="0"/>
              <a:t>£158,000 </a:t>
            </a:r>
            <a:r>
              <a:rPr lang="en-GB" dirty="0"/>
              <a:t>inception to date). </a:t>
            </a:r>
          </a:p>
          <a:p>
            <a:r>
              <a:rPr lang="en-GB" dirty="0"/>
              <a:t>The parish overdraft (unrestricted funds) as of 31 December 2018 was </a:t>
            </a:r>
            <a:r>
              <a:rPr lang="en-GB" b="1" dirty="0"/>
              <a:t>£52,000</a:t>
            </a:r>
            <a:r>
              <a:rPr lang="en-GB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72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3F6D4-E9D2-1145-BCD9-F9127B3F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Income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4BF7D-BA8F-1743-97EC-F2354859E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ABA0FF5-1C5D-C348-A7AF-CA395D8DD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761366"/>
              </p:ext>
            </p:extLst>
          </p:nvPr>
        </p:nvGraphicFramePr>
        <p:xfrm>
          <a:off x="1994169" y="1371600"/>
          <a:ext cx="8696529" cy="5211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986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29B1-5562-AE4F-9679-9DAAE5311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Expenditures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1BDE8-2281-344F-9217-50B49A085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5C4D7EA-8538-EE48-8E67-AF61A22C40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682942"/>
              </p:ext>
            </p:extLst>
          </p:nvPr>
        </p:nvGraphicFramePr>
        <p:xfrm>
          <a:off x="2023353" y="1143000"/>
          <a:ext cx="8920263" cy="5440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4711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E639-9392-BC49-AF27-31EF8531F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Parish Room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6C051-6079-9340-A9E5-47E999873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Giving / fundraising 2014 through 2018 -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£158,000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Parish surplus funds used -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£100,000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Expenditures to date -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£310,000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Overdraft (OD) position at year end 2018 -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£52,000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income run rate will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 OD by December 2019 (end of 5 year plan)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07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A2AA8D-85C8-AF43-95B9-F977948D8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59" y="-852616"/>
            <a:ext cx="11553568" cy="852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080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1264</TotalTime>
  <Words>443</Words>
  <Application>Microsoft Macintosh PowerPoint</Application>
  <PresentationFormat>Widescreen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Trebuchet MS</vt:lpstr>
      <vt:lpstr>Tw Cen MT</vt:lpstr>
      <vt:lpstr>Circuit</vt:lpstr>
      <vt:lpstr>AGM</vt:lpstr>
      <vt:lpstr>AGM Agenda</vt:lpstr>
      <vt:lpstr>Priest’s REport</vt:lpstr>
      <vt:lpstr>Mission Team</vt:lpstr>
      <vt:lpstr>Finance Team   Liturgy</vt:lpstr>
      <vt:lpstr>Other Teams</vt:lpstr>
      <vt:lpstr>Life of the Parish</vt:lpstr>
      <vt:lpstr>Pastoral Plan</vt:lpstr>
      <vt:lpstr>Pastoral PLan</vt:lpstr>
      <vt:lpstr>Challenges </vt:lpstr>
      <vt:lpstr>Financial REport</vt:lpstr>
      <vt:lpstr>2018 Financial Report  </vt:lpstr>
      <vt:lpstr>Income</vt:lpstr>
      <vt:lpstr>Expenditures</vt:lpstr>
      <vt:lpstr>Parish Room 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AGM</dc:title>
  <dc:creator>David Osborne</dc:creator>
  <cp:lastModifiedBy>David Osborne</cp:lastModifiedBy>
  <cp:revision>9</cp:revision>
  <dcterms:created xsi:type="dcterms:W3CDTF">2019-02-04T19:08:43Z</dcterms:created>
  <dcterms:modified xsi:type="dcterms:W3CDTF">2019-02-05T16:13:04Z</dcterms:modified>
</cp:coreProperties>
</file>